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74" r:id="rId4"/>
    <p:sldId id="279" r:id="rId5"/>
    <p:sldId id="260" r:id="rId6"/>
    <p:sldId id="280" r:id="rId7"/>
    <p:sldId id="276" r:id="rId8"/>
    <p:sldId id="281" r:id="rId9"/>
    <p:sldId id="293" r:id="rId10"/>
    <p:sldId id="282" r:id="rId11"/>
    <p:sldId id="283" r:id="rId12"/>
    <p:sldId id="284" r:id="rId13"/>
    <p:sldId id="285" r:id="rId14"/>
    <p:sldId id="297" r:id="rId15"/>
    <p:sldId id="286" r:id="rId16"/>
    <p:sldId id="275" r:id="rId17"/>
    <p:sldId id="287" r:id="rId18"/>
    <p:sldId id="288" r:id="rId19"/>
    <p:sldId id="290" r:id="rId20"/>
    <p:sldId id="289" r:id="rId21"/>
    <p:sldId id="291" r:id="rId22"/>
    <p:sldId id="292" r:id="rId23"/>
    <p:sldId id="259" r:id="rId24"/>
    <p:sldId id="295" r:id="rId25"/>
    <p:sldId id="263" r:id="rId26"/>
    <p:sldId id="296" r:id="rId27"/>
    <p:sldId id="278" r:id="rId28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83741" autoAdjust="0"/>
  </p:normalViewPr>
  <p:slideViewPr>
    <p:cSldViewPr>
      <p:cViewPr varScale="1">
        <p:scale>
          <a:sx n="78" d="100"/>
          <a:sy n="78" d="100"/>
        </p:scale>
        <p:origin x="836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3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windows/win32/api/processthreadsapi/nf-processthreadsapi-createprocessa?redirectedfrom=MSD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0D8C-4513-4957-AEA6-1E934CB93F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Following Malware Execution in IDA or </a:t>
            </a:r>
            <a:r>
              <a:rPr lang="en-US" dirty="0" err="1"/>
              <a:t>Ghidra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2D8A4-51A7-41E9-8BE7-214DD78ED4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542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contains an executable as a resource</a:t>
            </a:r>
          </a:p>
          <a:p>
            <a:endParaRPr lang="en-US" dirty="0"/>
          </a:p>
          <a:p>
            <a:r>
              <a:rPr lang="en-US" dirty="0"/>
              <a:t>Uses </a:t>
            </a:r>
            <a:r>
              <a:rPr lang="en-US" dirty="0" err="1"/>
              <a:t>FindResource</a:t>
            </a:r>
            <a:r>
              <a:rPr lang="en-US" dirty="0"/>
              <a:t>, </a:t>
            </a:r>
            <a:r>
              <a:rPr lang="en-US" dirty="0" err="1"/>
              <a:t>LoadResource</a:t>
            </a:r>
            <a:r>
              <a:rPr lang="en-US" dirty="0"/>
              <a:t>, </a:t>
            </a:r>
            <a:r>
              <a:rPr lang="en-US" dirty="0" err="1"/>
              <a:t>CreateFile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 to write resource to disk</a:t>
            </a:r>
          </a:p>
          <a:p>
            <a:endParaRPr lang="en-US" dirty="0"/>
          </a:p>
          <a:p>
            <a:r>
              <a:rPr lang="en-US" dirty="0"/>
              <a:t>Uses </a:t>
            </a:r>
            <a:r>
              <a:rPr lang="en-US" dirty="0" err="1"/>
              <a:t>CreateProcess</a:t>
            </a:r>
            <a:r>
              <a:rPr lang="en-US" dirty="0"/>
              <a:t> to run the resource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an Embedded Executable</a:t>
            </a:r>
          </a:p>
        </p:txBody>
      </p:sp>
    </p:spTree>
    <p:extLst>
      <p:ext uri="{BB962C8B-B14F-4D97-AF65-F5344CB8AC3E}">
        <p14:creationId xmlns:p14="http://schemas.microsoft.com/office/powerpoint/2010/main" val="172400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Remote shell – allows an attacker to run commands on the victim’s computer remotely</a:t>
            </a:r>
          </a:p>
          <a:p>
            <a:endParaRPr lang="en-US" dirty="0"/>
          </a:p>
          <a:p>
            <a:r>
              <a:rPr lang="en-US" dirty="0"/>
              <a:t>Can create a remote shell by opening a socket and using a single call to </a:t>
            </a:r>
            <a:r>
              <a:rPr lang="en-US" dirty="0" err="1"/>
              <a:t>CreateProcess</a:t>
            </a:r>
            <a:r>
              <a:rPr lang="en-US" dirty="0"/>
              <a:t>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Remote Shell</a:t>
            </a:r>
          </a:p>
        </p:txBody>
      </p:sp>
    </p:spTree>
    <p:extLst>
      <p:ext uri="{BB962C8B-B14F-4D97-AF65-F5344CB8AC3E}">
        <p14:creationId xmlns:p14="http://schemas.microsoft.com/office/powerpoint/2010/main" val="3690476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pass specific arguments to </a:t>
            </a:r>
            <a:r>
              <a:rPr lang="en-US" dirty="0" err="1"/>
              <a:t>CreateProcess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lpStartupInfo</a:t>
            </a:r>
            <a:r>
              <a:rPr lang="en-US" dirty="0"/>
              <a:t> parameter points to a STARTUPINFO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This </a:t>
            </a:r>
            <a:r>
              <a:rPr lang="en-US" dirty="0" err="1"/>
              <a:t>struct</a:t>
            </a:r>
            <a:r>
              <a:rPr lang="en-US" dirty="0"/>
              <a:t> contains handles to </a:t>
            </a:r>
            <a:r>
              <a:rPr lang="en-US" dirty="0" err="1"/>
              <a:t>stdin</a:t>
            </a:r>
            <a:r>
              <a:rPr lang="en-US" dirty="0"/>
              <a:t>, </a:t>
            </a:r>
            <a:r>
              <a:rPr lang="en-US" dirty="0" err="1"/>
              <a:t>stdout</a:t>
            </a:r>
            <a:r>
              <a:rPr lang="en-US" dirty="0"/>
              <a:t>, and </a:t>
            </a:r>
            <a:r>
              <a:rPr lang="en-US" dirty="0" err="1"/>
              <a:t>stderr</a:t>
            </a:r>
            <a:endParaRPr lang="en-US" dirty="0"/>
          </a:p>
          <a:p>
            <a:pPr lvl="1"/>
            <a:r>
              <a:rPr lang="en-US" dirty="0"/>
              <a:t>Point </a:t>
            </a:r>
            <a:r>
              <a:rPr lang="en-US" dirty="0" err="1"/>
              <a:t>stdin</a:t>
            </a:r>
            <a:r>
              <a:rPr lang="en-US" dirty="0"/>
              <a:t>, </a:t>
            </a:r>
            <a:r>
              <a:rPr lang="en-US" dirty="0" err="1"/>
              <a:t>stdout</a:t>
            </a:r>
            <a:r>
              <a:rPr lang="en-US" dirty="0"/>
              <a:t>, and </a:t>
            </a:r>
            <a:r>
              <a:rPr lang="en-US" dirty="0" err="1"/>
              <a:t>stderr</a:t>
            </a:r>
            <a:r>
              <a:rPr lang="en-US" dirty="0"/>
              <a:t> to the socket</a:t>
            </a:r>
          </a:p>
          <a:p>
            <a:pPr lvl="1"/>
            <a:r>
              <a:rPr lang="en-US" dirty="0"/>
              <a:t>Call </a:t>
            </a:r>
            <a:r>
              <a:rPr lang="en-US" dirty="0" err="1"/>
              <a:t>CreateProcess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All input from the malware actor over the socket is run on the command line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Remote Shell</a:t>
            </a:r>
          </a:p>
        </p:txBody>
      </p:sp>
    </p:spTree>
    <p:extLst>
      <p:ext uri="{BB962C8B-B14F-4D97-AF65-F5344CB8AC3E}">
        <p14:creationId xmlns:p14="http://schemas.microsoft.com/office/powerpoint/2010/main" val="3195968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Remote Shell – Sample Code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5697642" cy="4953000"/>
          </a:xfrm>
          <a:prstGeom prst="rect">
            <a:avLst/>
          </a:prstGeom>
        </p:spPr>
      </p:pic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381000" y="6324600"/>
            <a:ext cx="11195051" cy="334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kern="0" dirty="0"/>
              <a:t>Practical Malware Analysis </a:t>
            </a:r>
            <a:r>
              <a:rPr lang="en-US" sz="1600" kern="0" dirty="0" err="1"/>
              <a:t>pg</a:t>
            </a:r>
            <a:r>
              <a:rPr lang="en-US" sz="1600" kern="0" dirty="0"/>
              <a:t> 148</a:t>
            </a:r>
          </a:p>
        </p:txBody>
      </p:sp>
    </p:spTree>
    <p:extLst>
      <p:ext uri="{BB962C8B-B14F-4D97-AF65-F5344CB8AC3E}">
        <p14:creationId xmlns:p14="http://schemas.microsoft.com/office/powerpoint/2010/main" val="3481235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can inject its own code into a different process</a:t>
            </a:r>
          </a:p>
          <a:p>
            <a:endParaRPr lang="en-US" dirty="0"/>
          </a:p>
          <a:p>
            <a:r>
              <a:rPr lang="en-US" dirty="0"/>
              <a:t>Typically performed using the </a:t>
            </a:r>
            <a:r>
              <a:rPr lang="en-US" dirty="0" err="1"/>
              <a:t>VirtualAlloc</a:t>
            </a:r>
            <a:r>
              <a:rPr lang="en-US" dirty="0"/>
              <a:t>, </a:t>
            </a:r>
            <a:r>
              <a:rPr lang="en-US" dirty="0" err="1"/>
              <a:t>WriteProcessMemory</a:t>
            </a:r>
            <a:r>
              <a:rPr lang="en-US" dirty="0"/>
              <a:t>, and </a:t>
            </a:r>
            <a:r>
              <a:rPr lang="en-US" dirty="0" err="1"/>
              <a:t>CreateRemoteThread</a:t>
            </a:r>
            <a:r>
              <a:rPr lang="en-US" dirty="0"/>
              <a:t> API calls</a:t>
            </a:r>
          </a:p>
          <a:p>
            <a:endParaRPr lang="en-US" dirty="0"/>
          </a:p>
          <a:p>
            <a:r>
              <a:rPr lang="en-US" dirty="0"/>
              <a:t>Will cover this and other covert launching techniques later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Injection</a:t>
            </a:r>
          </a:p>
        </p:txBody>
      </p:sp>
    </p:spTree>
    <p:extLst>
      <p:ext uri="{BB962C8B-B14F-4D97-AF65-F5344CB8AC3E}">
        <p14:creationId xmlns:p14="http://schemas.microsoft.com/office/powerpoint/2010/main" val="3656580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Threads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06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 – sequence of instructions belonging to a process that is executed by the CPU</a:t>
            </a:r>
            <a:br>
              <a:rPr lang="en-US" dirty="0"/>
            </a:br>
            <a:endParaRPr lang="en-US" dirty="0"/>
          </a:p>
          <a:p>
            <a:r>
              <a:rPr lang="en-US" dirty="0"/>
              <a:t>Each process contains one or more threads</a:t>
            </a:r>
          </a:p>
          <a:p>
            <a:pPr lvl="1"/>
            <a:r>
              <a:rPr lang="en-US" dirty="0"/>
              <a:t>All threads share the process’s memory space</a:t>
            </a:r>
          </a:p>
          <a:p>
            <a:pPr lvl="1"/>
            <a:r>
              <a:rPr lang="en-US" dirty="0"/>
              <a:t>Each thread has its own values for registers and the stack</a:t>
            </a:r>
          </a:p>
          <a:p>
            <a:pPr lvl="2"/>
            <a:r>
              <a:rPr lang="en-US" dirty="0"/>
              <a:t>Storing and restoring these is the substance of a “context switch”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Review</a:t>
            </a:r>
          </a:p>
        </p:txBody>
      </p:sp>
    </p:spTree>
    <p:extLst>
      <p:ext uri="{BB962C8B-B14F-4D97-AF65-F5344CB8AC3E}">
        <p14:creationId xmlns:p14="http://schemas.microsoft.com/office/powerpoint/2010/main" val="2260037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Done using the </a:t>
            </a:r>
            <a:r>
              <a:rPr lang="en-US" dirty="0" err="1"/>
              <a:t>CreateThread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Takes </a:t>
            </a:r>
            <a:r>
              <a:rPr lang="en-US" dirty="0" err="1"/>
              <a:t>lpStartAddress</a:t>
            </a:r>
            <a:r>
              <a:rPr lang="en-US" dirty="0"/>
              <a:t>, a pointer to a function</a:t>
            </a:r>
          </a:p>
          <a:p>
            <a:pPr lvl="1"/>
            <a:r>
              <a:rPr lang="en-US" dirty="0"/>
              <a:t>Also takes </a:t>
            </a:r>
            <a:r>
              <a:rPr lang="en-US" dirty="0" err="1"/>
              <a:t>lpParameter</a:t>
            </a:r>
            <a:r>
              <a:rPr lang="en-US" dirty="0"/>
              <a:t>, a single parameter to the function</a:t>
            </a:r>
          </a:p>
          <a:p>
            <a:pPr lvl="1"/>
            <a:r>
              <a:rPr lang="en-US" dirty="0"/>
              <a:t>The thread executes the function until it returns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Thread	</a:t>
            </a:r>
          </a:p>
        </p:txBody>
      </p:sp>
    </p:spTree>
    <p:extLst>
      <p:ext uri="{BB962C8B-B14F-4D97-AF65-F5344CB8AC3E}">
        <p14:creationId xmlns:p14="http://schemas.microsoft.com/office/powerpoint/2010/main" val="2555182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</a:t>
            </a:r>
            <a:r>
              <a:rPr lang="en-US" dirty="0" err="1"/>
              <a:t>CreateThread</a:t>
            </a:r>
            <a:r>
              <a:rPr lang="en-US" dirty="0"/>
              <a:t> to covertly load a malicious library into a process</a:t>
            </a:r>
          </a:p>
          <a:p>
            <a:endParaRPr lang="en-US" sz="1600" dirty="0"/>
          </a:p>
          <a:p>
            <a:r>
              <a:rPr lang="en-US" dirty="0"/>
              <a:t>Need to set certain parameters to </a:t>
            </a:r>
            <a:r>
              <a:rPr lang="en-US" dirty="0" err="1"/>
              <a:t>CreateThread</a:t>
            </a:r>
            <a:endParaRPr lang="en-US" dirty="0"/>
          </a:p>
          <a:p>
            <a:pPr lvl="1"/>
            <a:r>
              <a:rPr lang="en-US" dirty="0"/>
              <a:t>Pass the address of the </a:t>
            </a:r>
            <a:r>
              <a:rPr lang="en-US" dirty="0" err="1"/>
              <a:t>LoadLibrary</a:t>
            </a:r>
            <a:r>
              <a:rPr lang="en-US" dirty="0"/>
              <a:t> Windows API function as the </a:t>
            </a:r>
            <a:r>
              <a:rPr lang="en-US" dirty="0" err="1"/>
              <a:t>lpStartAddress</a:t>
            </a:r>
            <a:r>
              <a:rPr lang="en-US" dirty="0"/>
              <a:t> parameter</a:t>
            </a:r>
          </a:p>
          <a:p>
            <a:pPr lvl="1"/>
            <a:r>
              <a:rPr lang="en-US" dirty="0"/>
              <a:t>Pass the name of the desired library as </a:t>
            </a:r>
            <a:r>
              <a:rPr lang="en-US" dirty="0" err="1"/>
              <a:t>lpParameter</a:t>
            </a:r>
            <a:endParaRPr lang="en-US" dirty="0"/>
          </a:p>
          <a:p>
            <a:pPr lvl="1"/>
            <a:endParaRPr lang="en-US" sz="1600" dirty="0"/>
          </a:p>
          <a:p>
            <a:r>
              <a:rPr lang="en-US" dirty="0"/>
              <a:t>Even more stealthy if “</a:t>
            </a:r>
            <a:r>
              <a:rPr lang="en-US" dirty="0" err="1"/>
              <a:t>LoadLibrary</a:t>
            </a:r>
            <a:r>
              <a:rPr lang="en-US" dirty="0"/>
              <a:t>” and the name of the library are obfuscated – which is easy to do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Covertly Loading a Malicious Library</a:t>
            </a:r>
          </a:p>
        </p:txBody>
      </p:sp>
    </p:spTree>
    <p:extLst>
      <p:ext uri="{BB962C8B-B14F-4D97-AF65-F5344CB8AC3E}">
        <p14:creationId xmlns:p14="http://schemas.microsoft.com/office/powerpoint/2010/main" val="1880275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88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Ghidra</a:t>
            </a:r>
            <a:r>
              <a:rPr lang="en-US" dirty="0"/>
              <a:t> </a:t>
            </a:r>
            <a:r>
              <a:rPr lang="en-US" dirty="0" err="1"/>
              <a:t>decompilation</a:t>
            </a:r>
            <a:r>
              <a:rPr lang="en-US" dirty="0"/>
              <a:t> view and control flow graphs are very useful for analyzing the malware’s possible execution paths</a:t>
            </a:r>
          </a:p>
          <a:p>
            <a:pPr lvl="1"/>
            <a:r>
              <a:rPr lang="en-US" dirty="0"/>
              <a:t>Function calls, loops, if statements, etc.</a:t>
            </a:r>
          </a:p>
          <a:p>
            <a:pPr lvl="1"/>
            <a:endParaRPr lang="en-US" dirty="0"/>
          </a:p>
          <a:p>
            <a:r>
              <a:rPr lang="en-US" dirty="0"/>
              <a:t>But execution can change in ways other than jumps and calls</a:t>
            </a:r>
          </a:p>
          <a:p>
            <a:endParaRPr lang="en-US" dirty="0"/>
          </a:p>
          <a:p>
            <a:r>
              <a:rPr lang="en-US" dirty="0"/>
              <a:t>Often need to find out how the malware is executing different areas of code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Following Malware Execution</a:t>
            </a:r>
          </a:p>
        </p:txBody>
      </p:sp>
    </p:spTree>
    <p:extLst>
      <p:ext uri="{BB962C8B-B14F-4D97-AF65-F5344CB8AC3E}">
        <p14:creationId xmlns:p14="http://schemas.microsoft.com/office/powerpoint/2010/main" val="1722337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Service – a task that runs in the background without an associated process or thread or user</a:t>
            </a:r>
          </a:p>
          <a:p>
            <a:endParaRPr lang="en-US" dirty="0"/>
          </a:p>
          <a:p>
            <a:r>
              <a:rPr lang="en-US" dirty="0"/>
              <a:t>Managed by the Windows Service Manager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 Review</a:t>
            </a:r>
          </a:p>
        </p:txBody>
      </p:sp>
    </p:spTree>
    <p:extLst>
      <p:ext uri="{BB962C8B-B14F-4D97-AF65-F5344CB8AC3E}">
        <p14:creationId xmlns:p14="http://schemas.microsoft.com/office/powerpoint/2010/main" val="4256995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set to automatically run when the computer boots</a:t>
            </a:r>
          </a:p>
          <a:p>
            <a:pPr lvl="1"/>
            <a:r>
              <a:rPr lang="en-US" dirty="0"/>
              <a:t>Gives persistence</a:t>
            </a:r>
          </a:p>
          <a:p>
            <a:endParaRPr lang="en-US" dirty="0"/>
          </a:p>
          <a:p>
            <a:r>
              <a:rPr lang="en-US" dirty="0"/>
              <a:t>Often run with SYSTEM privileges</a:t>
            </a:r>
          </a:p>
          <a:p>
            <a:pPr lvl="1"/>
            <a:r>
              <a:rPr lang="en-US" dirty="0"/>
              <a:t>But need admin to specify this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Malware Uses Services</a:t>
            </a:r>
          </a:p>
        </p:txBody>
      </p:sp>
    </p:spTree>
    <p:extLst>
      <p:ext uri="{BB962C8B-B14F-4D97-AF65-F5344CB8AC3E}">
        <p14:creationId xmlns:p14="http://schemas.microsoft.com/office/powerpoint/2010/main" val="1757083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OpenSCManager</a:t>
            </a:r>
            <a:r>
              <a:rPr lang="en-US" dirty="0"/>
              <a:t> – Returns a handle to the service control manager, which is needed for all other service-related API calls</a:t>
            </a:r>
          </a:p>
          <a:p>
            <a:endParaRPr lang="en-US" dirty="0"/>
          </a:p>
          <a:p>
            <a:r>
              <a:rPr lang="en-US" dirty="0" err="1"/>
              <a:t>CreateService</a:t>
            </a:r>
            <a:r>
              <a:rPr lang="en-US" dirty="0"/>
              <a:t> – Adds a new service to the service control manager</a:t>
            </a:r>
          </a:p>
          <a:p>
            <a:pPr lvl="1"/>
            <a:r>
              <a:rPr lang="en-US" dirty="0"/>
              <a:t>Can specify that the service automatically runs at boot</a:t>
            </a:r>
          </a:p>
          <a:p>
            <a:endParaRPr lang="en-US" dirty="0"/>
          </a:p>
          <a:p>
            <a:r>
              <a:rPr lang="en-US" dirty="0" err="1"/>
              <a:t>StartService</a:t>
            </a:r>
            <a:r>
              <a:rPr lang="en-US" dirty="0"/>
              <a:t> – Starts a service manually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/ Starting a Service</a:t>
            </a:r>
          </a:p>
        </p:txBody>
      </p:sp>
    </p:spTree>
    <p:extLst>
      <p:ext uri="{BB962C8B-B14F-4D97-AF65-F5344CB8AC3E}">
        <p14:creationId xmlns:p14="http://schemas.microsoft.com/office/powerpoint/2010/main" val="2048289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WIN32_SHARE_PROCESS – Stores code for a service in a DLL, run by svchost.exe</a:t>
            </a:r>
          </a:p>
          <a:p>
            <a:endParaRPr lang="en-US" dirty="0"/>
          </a:p>
          <a:p>
            <a:r>
              <a:rPr lang="en-US" dirty="0"/>
              <a:t>WIN32_OWN_PROCESS – Stores code in an EXE, runs as an independent process</a:t>
            </a:r>
          </a:p>
          <a:p>
            <a:endParaRPr lang="en-US" dirty="0"/>
          </a:p>
          <a:p>
            <a:r>
              <a:rPr lang="en-US" dirty="0"/>
              <a:t>KERNEL_DRIVER – Used for loading code into the kernel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Services</a:t>
            </a:r>
          </a:p>
        </p:txBody>
      </p:sp>
    </p:spTree>
    <p:extLst>
      <p:ext uri="{BB962C8B-B14F-4D97-AF65-F5344CB8AC3E}">
        <p14:creationId xmlns:p14="http://schemas.microsoft.com/office/powerpoint/2010/main" val="3605419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Exceptions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61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 – allows a program to handle events outside its normal execution path</a:t>
            </a:r>
          </a:p>
          <a:p>
            <a:endParaRPr lang="en-US" dirty="0"/>
          </a:p>
          <a:p>
            <a:r>
              <a:rPr lang="en-US" dirty="0"/>
              <a:t>Can be triggered by:</a:t>
            </a:r>
          </a:p>
          <a:p>
            <a:pPr lvl="1"/>
            <a:r>
              <a:rPr lang="en-US" dirty="0"/>
              <a:t>Errors (such as a divide by 0)</a:t>
            </a:r>
          </a:p>
          <a:p>
            <a:pPr lvl="1"/>
            <a:r>
              <a:rPr lang="en-US" dirty="0"/>
              <a:t>Hardware (such as invalid memory access)</a:t>
            </a:r>
          </a:p>
          <a:p>
            <a:pPr lvl="1"/>
            <a:r>
              <a:rPr lang="en-US" dirty="0"/>
              <a:t>Manual call to </a:t>
            </a:r>
            <a:r>
              <a:rPr lang="en-US" dirty="0" err="1"/>
              <a:t>RaiseException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 Review</a:t>
            </a:r>
          </a:p>
        </p:txBody>
      </p:sp>
    </p:spTree>
    <p:extLst>
      <p:ext uri="{BB962C8B-B14F-4D97-AF65-F5344CB8AC3E}">
        <p14:creationId xmlns:p14="http://schemas.microsoft.com/office/powerpoint/2010/main" val="746281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Structured Exception Handling (SEH) – Windows mechanism for handling exceptions</a:t>
            </a:r>
          </a:p>
          <a:p>
            <a:pPr lvl="1"/>
            <a:r>
              <a:rPr lang="en-US" dirty="0"/>
              <a:t>List of functions for handling exceptions</a:t>
            </a:r>
          </a:p>
          <a:p>
            <a:pPr lvl="1"/>
            <a:r>
              <a:rPr lang="en-US" dirty="0"/>
              <a:t>Each function can handle the exception or pass it to the next handler</a:t>
            </a:r>
          </a:p>
          <a:p>
            <a:pPr lvl="1"/>
            <a:r>
              <a:rPr lang="en-US" dirty="0"/>
              <a:t>If an exception makes it to the end of the list without being handled, it is considered an unhandled exception and crashes the process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Exception Handling</a:t>
            </a:r>
          </a:p>
        </p:txBody>
      </p:sp>
    </p:spTree>
    <p:extLst>
      <p:ext uri="{BB962C8B-B14F-4D97-AF65-F5344CB8AC3E}">
        <p14:creationId xmlns:p14="http://schemas.microsoft.com/office/powerpoint/2010/main" val="2526987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SEH is a type of flow control that </a:t>
            </a:r>
            <a:r>
              <a:rPr lang="en-US"/>
              <a:t>can’t be </a:t>
            </a:r>
            <a:r>
              <a:rPr lang="en-US" dirty="0"/>
              <a:t>followed by disassemblers and can fool debuggers</a:t>
            </a:r>
          </a:p>
          <a:p>
            <a:endParaRPr lang="en-US" dirty="0"/>
          </a:p>
          <a:p>
            <a:r>
              <a:rPr lang="en-US" dirty="0"/>
              <a:t>Malware can add its own custom exception handler to the SEH and then use trigger an exception to transfer execution to the handler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Malware Uses  Exceptions</a:t>
            </a:r>
          </a:p>
        </p:txBody>
      </p:sp>
    </p:spTree>
    <p:extLst>
      <p:ext uri="{BB962C8B-B14F-4D97-AF65-F5344CB8AC3E}">
        <p14:creationId xmlns:p14="http://schemas.microsoft.com/office/powerpoint/2010/main" val="1762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DLLs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7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Link Library</a:t>
            </a:r>
          </a:p>
          <a:p>
            <a:endParaRPr lang="en-US" dirty="0"/>
          </a:p>
          <a:p>
            <a:r>
              <a:rPr lang="en-US" dirty="0"/>
              <a:t>Exports functions for other executables to use</a:t>
            </a:r>
          </a:p>
          <a:p>
            <a:endParaRPr lang="en-US" dirty="0"/>
          </a:p>
          <a:p>
            <a:r>
              <a:rPr lang="en-US" dirty="0"/>
              <a:t>Advantage: can be shared among running processes, saving memory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review</a:t>
            </a:r>
          </a:p>
        </p:txBody>
      </p:sp>
    </p:spTree>
    <p:extLst>
      <p:ext uri="{BB962C8B-B14F-4D97-AF65-F5344CB8AC3E}">
        <p14:creationId xmlns:p14="http://schemas.microsoft.com/office/powerpoint/2010/main" val="273568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storing malicious code</a:t>
            </a:r>
          </a:p>
          <a:p>
            <a:pPr lvl="1"/>
            <a:r>
              <a:rPr lang="en-US" dirty="0"/>
              <a:t>May export functions to other malware files</a:t>
            </a:r>
          </a:p>
          <a:p>
            <a:pPr lvl="1"/>
            <a:r>
              <a:rPr lang="en-US" dirty="0"/>
              <a:t>May be loaded into another process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dirty="0"/>
              <a:t>By using Windows DLLs</a:t>
            </a:r>
          </a:p>
          <a:p>
            <a:pPr lvl="1"/>
            <a:r>
              <a:rPr lang="en-US" dirty="0"/>
              <a:t>To interact with the operating system via Windows API functions</a:t>
            </a:r>
          </a:p>
          <a:p>
            <a:pPr lvl="1"/>
            <a:endParaRPr lang="en-US" sz="1200" dirty="0"/>
          </a:p>
          <a:p>
            <a:r>
              <a:rPr lang="en-US" dirty="0"/>
              <a:t>By using third-party DLLs</a:t>
            </a:r>
          </a:p>
          <a:p>
            <a:pPr lvl="1"/>
            <a:r>
              <a:rPr lang="en-US" dirty="0"/>
              <a:t>To interact with other non-Windows programs</a:t>
            </a:r>
          </a:p>
          <a:p>
            <a:pPr lvl="1"/>
            <a:r>
              <a:rPr lang="en-US" dirty="0"/>
              <a:t>To use a library that may not be on the victim’s machine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Malware Uses DLLs</a:t>
            </a:r>
          </a:p>
        </p:txBody>
      </p:sp>
    </p:spTree>
    <p:extLst>
      <p:ext uri="{BB962C8B-B14F-4D97-AF65-F5344CB8AC3E}">
        <p14:creationId xmlns:p14="http://schemas.microsoft.com/office/powerpoint/2010/main" val="318514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11195051" cy="4830763"/>
          </a:xfrm>
        </p:spPr>
        <p:txBody>
          <a:bodyPr/>
          <a:lstStyle/>
          <a:p>
            <a:r>
              <a:rPr lang="en-US" dirty="0"/>
              <a:t>DLLs have many points from which code can be executed</a:t>
            </a:r>
          </a:p>
          <a:p>
            <a:pPr lvl="1"/>
            <a:r>
              <a:rPr lang="en-US" dirty="0"/>
              <a:t>Each exported function</a:t>
            </a:r>
          </a:p>
          <a:p>
            <a:pPr lvl="1"/>
            <a:r>
              <a:rPr lang="en-US" dirty="0" err="1"/>
              <a:t>DllMain</a:t>
            </a:r>
            <a:endParaRPr lang="en-US" dirty="0"/>
          </a:p>
          <a:p>
            <a:r>
              <a:rPr lang="en-US" dirty="0" err="1"/>
              <a:t>DllMain</a:t>
            </a:r>
            <a:r>
              <a:rPr lang="en-US" dirty="0"/>
              <a:t> is called whenever a process loads or unloads the DLL</a:t>
            </a:r>
          </a:p>
          <a:p>
            <a:pPr lvl="1"/>
            <a:r>
              <a:rPr lang="en-US" dirty="0"/>
              <a:t>Normally used for managing any resources specific to a process, but malware sometimes uses it for other purposes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DLLs</a:t>
            </a:r>
          </a:p>
        </p:txBody>
      </p:sp>
    </p:spTree>
    <p:extLst>
      <p:ext uri="{BB962C8B-B14F-4D97-AF65-F5344CB8AC3E}">
        <p14:creationId xmlns:p14="http://schemas.microsoft.com/office/powerpoint/2010/main" val="52027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9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– program in execution</a:t>
            </a:r>
          </a:p>
          <a:p>
            <a:endParaRPr lang="en-US" dirty="0"/>
          </a:p>
          <a:p>
            <a:r>
              <a:rPr lang="en-US" dirty="0"/>
              <a:t>Used to keep programs from interfering with each other</a:t>
            </a:r>
          </a:p>
          <a:p>
            <a:pPr lvl="1"/>
            <a:r>
              <a:rPr lang="en-US" dirty="0"/>
              <a:t>Each process has a separate address space (whereas threads share address space)</a:t>
            </a:r>
          </a:p>
          <a:p>
            <a:pPr lvl="1"/>
            <a:r>
              <a:rPr lang="en-US" dirty="0"/>
              <a:t>OS manages how processes access shared resources (CPU,RAM, filesystem, hardware,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Review	</a:t>
            </a:r>
          </a:p>
        </p:txBody>
      </p:sp>
    </p:spTree>
    <p:extLst>
      <p:ext uri="{BB962C8B-B14F-4D97-AF65-F5344CB8AC3E}">
        <p14:creationId xmlns:p14="http://schemas.microsoft.com/office/powerpoint/2010/main" val="1889973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CreateProcess</a:t>
            </a:r>
            <a:r>
              <a:rPr lang="en-US" dirty="0"/>
              <a:t> function is typically used to create a process</a:t>
            </a:r>
          </a:p>
          <a:p>
            <a:endParaRPr lang="en-US" dirty="0"/>
          </a:p>
          <a:p>
            <a:r>
              <a:rPr lang="en-US" dirty="0"/>
              <a:t>Has many parameters, gives caller a large amount of control over how the process is created</a:t>
            </a:r>
          </a:p>
          <a:p>
            <a:pPr lvl="1"/>
            <a:r>
              <a:rPr lang="en-US" dirty="0"/>
              <a:t>How many parameters?  See </a:t>
            </a:r>
            <a:r>
              <a:rPr lang="en-US" dirty="0">
                <a:hlinkClick r:id="rId2"/>
              </a:rPr>
              <a:t>here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Process</a:t>
            </a:r>
          </a:p>
        </p:txBody>
      </p:sp>
    </p:spTree>
    <p:extLst>
      <p:ext uri="{BB962C8B-B14F-4D97-AF65-F5344CB8AC3E}">
        <p14:creationId xmlns:p14="http://schemas.microsoft.com/office/powerpoint/2010/main" val="139110101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50691</TotalTime>
  <Words>904</Words>
  <Application>Microsoft Office PowerPoint</Application>
  <PresentationFormat>Widescreen</PresentationFormat>
  <Paragraphs>132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Garamond</vt:lpstr>
      <vt:lpstr>Times New Roman</vt:lpstr>
      <vt:lpstr>Wingdings</vt:lpstr>
      <vt:lpstr>Blank Presentation</vt:lpstr>
      <vt:lpstr>Following Malware Execution in IDA or Ghidra</vt:lpstr>
      <vt:lpstr>Following Malware Execution</vt:lpstr>
      <vt:lpstr>DLLs</vt:lpstr>
      <vt:lpstr>DLL review</vt:lpstr>
      <vt:lpstr>How Malware Uses DLLs</vt:lpstr>
      <vt:lpstr>Analyzing DLLs</vt:lpstr>
      <vt:lpstr>Processes</vt:lpstr>
      <vt:lpstr>Process Review </vt:lpstr>
      <vt:lpstr>Creating a Process</vt:lpstr>
      <vt:lpstr>Running an Embedded Executable</vt:lpstr>
      <vt:lpstr>Creating a Remote Shell</vt:lpstr>
      <vt:lpstr>Creating a Remote Shell</vt:lpstr>
      <vt:lpstr>Creating a Remote Shell – Sample Code</vt:lpstr>
      <vt:lpstr>Process Injection</vt:lpstr>
      <vt:lpstr>Threads</vt:lpstr>
      <vt:lpstr>Thread Review</vt:lpstr>
      <vt:lpstr>Creating a Thread </vt:lpstr>
      <vt:lpstr>Covertly Loading a Malicious Library</vt:lpstr>
      <vt:lpstr>Services</vt:lpstr>
      <vt:lpstr>Services Review</vt:lpstr>
      <vt:lpstr>Why Malware Uses Services</vt:lpstr>
      <vt:lpstr>Creating / Starting a Service</vt:lpstr>
      <vt:lpstr>Types of Services</vt:lpstr>
      <vt:lpstr>Exceptions</vt:lpstr>
      <vt:lpstr>Exceptions Review</vt:lpstr>
      <vt:lpstr>Structured Exception Handling</vt:lpstr>
      <vt:lpstr>How Malware Uses  Exceptions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Charles Nicholas</cp:lastModifiedBy>
  <cp:revision>912</cp:revision>
  <cp:lastPrinted>2009-04-22T19:24:48Z</cp:lastPrinted>
  <dcterms:created xsi:type="dcterms:W3CDTF">2013-08-18T19:22:46Z</dcterms:created>
  <dcterms:modified xsi:type="dcterms:W3CDTF">2021-03-22T21:04:41Z</dcterms:modified>
</cp:coreProperties>
</file>